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14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40080" y="2331720"/>
            <a:ext cx="457200" cy="457200"/>
          </a:xfrm>
          <a:prstGeom prst="roundRect">
            <a:avLst>
              <a:gd name="adj" fmla="val 6000"/>
            </a:avLst>
          </a:prstGeom>
          <a:solidFill>
            <a:srgbClr val="4A2A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260604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>
                <a:solidFill>
                  <a:srgbClr val="B8A8F5"/>
                </a:solidFill>
                <a:latin typeface="Consolas"/>
              </a:rPr>
              <a:t>폐쇄망 전용 온프레미스 AI 어플라이언스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2880360"/>
            <a:ext cx="105156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5400" b="1">
                <a:solidFill>
                  <a:srgbClr val="FFFFFF"/>
                </a:solidFill>
                <a:latin typeface="맑은 고딕"/>
              </a:rPr>
              <a:t>InfraDocs</a:t>
            </a:r>
          </a:p>
          <a:p>
            <a:pPr algn="l">
              <a:spcBef>
                <a:spcPts val="1000"/>
              </a:spcBef>
            </a:pPr>
            <a:r>
              <a:rPr sz="2400" b="0">
                <a:solidFill>
                  <a:srgbClr val="D4D4D8"/>
                </a:solidFill>
                <a:latin typeface="맑은 고딕"/>
              </a:rPr>
              <a:t>단 1바이트의 유출도 없는 행정 문서 AI 검색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806440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>
                <a:solidFill>
                  <a:srgbClr val="8A8A99"/>
                </a:solidFill>
                <a:latin typeface="Consolas"/>
              </a:rPr>
              <a:t>공공기관 · 지자체 · 공공산하기관 도입 제안서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4A2AC7"/>
                </a:solidFill>
                <a:latin typeface="Consolas"/>
              </a:rPr>
              <a:t>PROBLEM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85800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>
                <a:solidFill>
                  <a:srgbClr val="18181B"/>
                </a:solidFill>
                <a:latin typeface="맑은 고딕"/>
              </a:rPr>
              <a:t>관공서가 매일 겪는 3가지 병목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874519"/>
            <a:ext cx="3520440" cy="35661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4E4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148840"/>
            <a:ext cx="2971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1">
                <a:solidFill>
                  <a:srgbClr val="E4E4E7"/>
                </a:solidFill>
                <a:latin typeface="Consolas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606040"/>
            <a:ext cx="2971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18181B"/>
                </a:solidFill>
                <a:latin typeface="맑은 고딕"/>
              </a:rPr>
              <a:t>인수인계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3200400"/>
            <a:ext cx="29718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350" b="0">
                <a:solidFill>
                  <a:srgbClr val="71717A"/>
                </a:solidFill>
                <a:latin typeface="맑은 고딕"/>
              </a:rPr>
              <a:t>순환보직 전임자의 기안문·서식을 찾는 데
평균 2~3시간 소요</a:t>
            </a:r>
          </a:p>
        </p:txBody>
      </p:sp>
      <p:sp>
        <p:nvSpPr>
          <p:cNvPr id="8" name="Rectangle 7"/>
          <p:cNvSpPr/>
          <p:nvPr/>
        </p:nvSpPr>
        <p:spPr>
          <a:xfrm>
            <a:off x="914400" y="4846320"/>
            <a:ext cx="2971800" cy="12700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4937760"/>
            <a:ext cx="2971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DC2626"/>
                </a:solidFill>
                <a:latin typeface="Consolas"/>
              </a:rPr>
              <a:t>연간 손실 약 1,000만 원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1874519"/>
            <a:ext cx="3520440" cy="35661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4E4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17720" y="2148840"/>
            <a:ext cx="2971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1">
                <a:solidFill>
                  <a:srgbClr val="E4E4E7"/>
                </a:solidFill>
                <a:latin typeface="Consolas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7720" y="2606040"/>
            <a:ext cx="2971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18181B"/>
                </a:solidFill>
                <a:latin typeface="맑은 고딕"/>
              </a:rPr>
              <a:t>규정 검증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17720" y="3200400"/>
            <a:ext cx="29718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350" b="0">
                <a:solidFill>
                  <a:srgbClr val="71717A"/>
                </a:solidFill>
                <a:latin typeface="맑은 고딕"/>
              </a:rPr>
              <a:t>자체 조례와 상위 법령의 충돌을
사람이 일일이 대조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617720" y="4846320"/>
            <a:ext cx="2971800" cy="12700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617720" y="4937760"/>
            <a:ext cx="2971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DC2626"/>
                </a:solidFill>
                <a:latin typeface="Consolas"/>
              </a:rPr>
              <a:t>감사 대응 비용 약 2,000만 원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46720" y="1874519"/>
            <a:ext cx="3520440" cy="35661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4E4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21040" y="2148840"/>
            <a:ext cx="2971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1">
                <a:solidFill>
                  <a:srgbClr val="E4E4E7"/>
                </a:solidFill>
                <a:latin typeface="Consolas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21040" y="2606040"/>
            <a:ext cx="2971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18181B"/>
                </a:solidFill>
                <a:latin typeface="맑은 고딕"/>
              </a:rPr>
              <a:t>정산 검증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21040" y="3200400"/>
            <a:ext cx="29718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350" b="0">
                <a:solidFill>
                  <a:srgbClr val="71717A"/>
                </a:solidFill>
                <a:latin typeface="맑은 고딕"/>
              </a:rPr>
              <a:t>보조금 영수증과 지출결의서를
수작업으로 대조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321040" y="4846320"/>
            <a:ext cx="2971800" cy="12700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321040" y="4937760"/>
            <a:ext cx="2971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DC2626"/>
                </a:solidFill>
                <a:latin typeface="Consolas"/>
              </a:rPr>
              <a:t>인건비 손실 약 1,500만 원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" y="6355080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71717A"/>
                </a:solidFill>
                <a:latin typeface="Consolas"/>
              </a:rPr>
              <a:t>InfraDocs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277295" y="6355080"/>
            <a:ext cx="6400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1100" b="0">
                <a:solidFill>
                  <a:srgbClr val="71717A"/>
                </a:solidFill>
                <a:latin typeface="Consolas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4A2AC7"/>
                </a:solidFill>
                <a:latin typeface="Consolas"/>
              </a:rPr>
              <a:t>SOLUTION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85800"/>
            <a:ext cx="105156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18181B"/>
                </a:solidFill>
                <a:latin typeface="맑은 고딕"/>
              </a:rPr>
              <a:t>InfraDocs: 폐쇄망 온프레미스 AI 어플라이언스</a:t>
            </a:r>
          </a:p>
          <a:p>
            <a:pPr algn="l">
              <a:spcBef>
                <a:spcPts val="1200"/>
              </a:spcBef>
            </a:pPr>
            <a:r>
              <a:rPr sz="1500" b="0">
                <a:solidFill>
                  <a:srgbClr val="71717A"/>
                </a:solidFill>
                <a:latin typeface="맑은 고딕"/>
              </a:rPr>
              <a:t>행정 문서를 지능형으로 검색합니다. 외부 클라우드 통신을 전면 차단하고 기관 내부 폐쇄망에서 100% 자체 구동됩니다.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2377440"/>
            <a:ext cx="10881360" cy="1371600"/>
          </a:xfrm>
          <a:prstGeom prst="roundRect">
            <a:avLst>
              <a:gd name="adj" fmla="val 6000"/>
            </a:avLst>
          </a:prstGeom>
          <a:solidFill>
            <a:srgbClr val="EFEA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2651760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sz="1700" b="1">
                <a:solidFill>
                  <a:srgbClr val="4A2AC7"/>
                </a:solidFill>
                <a:latin typeface="맑은 고딕"/>
              </a:rPr>
              <a:t>"본 시스템은 외부 클라우드 통신을 전면 차단하고 기관 내부 폐쇄망에서
100% 자체 구동되는 온프레미스 단일 어플라이언스입니다."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4114800"/>
            <a:ext cx="2606040" cy="15544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4E4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4297680"/>
            <a:ext cx="26060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1">
                <a:solidFill>
                  <a:srgbClr val="4A2AC7"/>
                </a:solidFill>
                <a:latin typeface="Consolas"/>
              </a:rPr>
              <a:t>80%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4937760"/>
            <a:ext cx="23317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71717A"/>
                </a:solidFill>
                <a:latin typeface="맑은 고딕"/>
              </a:rPr>
              <a:t>검색 시간 단축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410712" y="4114800"/>
            <a:ext cx="2606040" cy="15544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4E4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410712" y="4297680"/>
            <a:ext cx="26060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1">
                <a:solidFill>
                  <a:srgbClr val="4A2AC7"/>
                </a:solidFill>
                <a:latin typeface="Consolas"/>
              </a:rPr>
              <a:t>22GB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47872" y="4937760"/>
            <a:ext cx="23317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71717A"/>
                </a:solidFill>
                <a:latin typeface="맑은 고딕"/>
              </a:rPr>
              <a:t>단일 GPU 완전 수용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81344" y="4114800"/>
            <a:ext cx="2606040" cy="15544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4E4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181344" y="4297680"/>
            <a:ext cx="26060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1">
                <a:solidFill>
                  <a:srgbClr val="4A2AC7"/>
                </a:solidFill>
                <a:latin typeface="Consolas"/>
              </a:rPr>
              <a:t>0%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18504" y="4937760"/>
            <a:ext cx="23317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71717A"/>
                </a:solidFill>
                <a:latin typeface="맑은 고딕"/>
              </a:rPr>
              <a:t>외부 데이터 유출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951976" y="4114800"/>
            <a:ext cx="2606040" cy="15544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4E4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951976" y="4297680"/>
            <a:ext cx="26060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1">
                <a:solidFill>
                  <a:srgbClr val="4A2AC7"/>
                </a:solidFill>
                <a:latin typeface="Consolas"/>
              </a:rPr>
              <a:t>4주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089136" y="4937760"/>
            <a:ext cx="23317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71717A"/>
                </a:solidFill>
                <a:latin typeface="맑은 고딕"/>
              </a:rPr>
              <a:t>설치~운영 소요기간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" y="6355080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71717A"/>
                </a:solidFill>
                <a:latin typeface="Consolas"/>
              </a:rPr>
              <a:t>InfraDocs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277295" y="6355080"/>
            <a:ext cx="6400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1100" b="0">
                <a:solidFill>
                  <a:srgbClr val="71717A"/>
                </a:solidFill>
                <a:latin typeface="Consolas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4A2AC7"/>
                </a:solidFill>
                <a:latin typeface="Consolas"/>
              </a:rPr>
              <a:t>ADVANTAGES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85800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>
                <a:solidFill>
                  <a:srgbClr val="18181B"/>
                </a:solidFill>
                <a:latin typeface="맑은 고딕"/>
              </a:rPr>
              <a:t>InfraDocs가 다른 이유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920240"/>
            <a:ext cx="2624328" cy="3657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4E4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2148840"/>
            <a:ext cx="2167128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4A2AC7"/>
                </a:solidFill>
                <a:latin typeface="Consolas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2606040"/>
            <a:ext cx="2167128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sz="1550" b="1">
                <a:solidFill>
                  <a:srgbClr val="18181B"/>
                </a:solidFill>
                <a:latin typeface="맑은 고딕"/>
              </a:rPr>
              <a:t>100% 폐쇄망 구동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3520440"/>
            <a:ext cx="2167128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250" b="0">
                <a:solidFill>
                  <a:srgbClr val="71717A"/>
                </a:solidFill>
                <a:latin typeface="맑은 고딕"/>
              </a:rPr>
              <a:t>외부 인터넷 통신 전면 차단.
정보보안 감사 규정 원천 충족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10712" y="1920240"/>
            <a:ext cx="2624328" cy="3657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4E4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39312" y="2148840"/>
            <a:ext cx="2167128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4A2AC7"/>
                </a:solidFill>
                <a:latin typeface="Consolas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39312" y="2606040"/>
            <a:ext cx="2167128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sz="1550" b="1">
                <a:solidFill>
                  <a:srgbClr val="18181B"/>
                </a:solidFill>
                <a:latin typeface="맑은 고딕"/>
              </a:rPr>
              <a:t>1주일 내 즉시 가동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39312" y="3520440"/>
            <a:ext cx="2167128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250" b="0">
                <a:solidFill>
                  <a:srgbClr val="71717A"/>
                </a:solidFill>
                <a:latin typeface="맑은 고딕"/>
              </a:rPr>
              <a:t>복잡한 클라우드 설정 없이
현장 설치와 자동화로 바로 운영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81344" y="1920240"/>
            <a:ext cx="2624328" cy="3657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4E4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9944" y="2148840"/>
            <a:ext cx="2167128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4A2AC7"/>
                </a:solidFill>
                <a:latin typeface="Consolas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9944" y="2606040"/>
            <a:ext cx="2167128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sz="1550" b="1">
                <a:solidFill>
                  <a:srgbClr val="18181B"/>
                </a:solidFill>
                <a:latin typeface="맑은 고딕"/>
              </a:rPr>
              <a:t>예측 가능한 정액 비용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9944" y="3520440"/>
            <a:ext cx="2167128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250" b="0">
                <a:solidFill>
                  <a:srgbClr val="71717A"/>
                </a:solidFill>
                <a:latin typeface="맑은 고딕"/>
              </a:rPr>
              <a:t>사용량 기반 누적 비용 없음.
연 1,800만 원대 정액 임차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951976" y="1920240"/>
            <a:ext cx="2624328" cy="3657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4E4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80576" y="2148840"/>
            <a:ext cx="2167128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4A2AC7"/>
                </a:solidFill>
                <a:latin typeface="Consolas"/>
              </a:rPr>
              <a:t>04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80576" y="2606040"/>
            <a:ext cx="2167128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sz="1550" b="1">
                <a:solidFill>
                  <a:srgbClr val="18181B"/>
                </a:solidFill>
                <a:latin typeface="맑은 고딕"/>
              </a:rPr>
              <a:t>복잡한 표까지 정확히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80576" y="3520440"/>
            <a:ext cx="2167128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250" b="0">
                <a:solidFill>
                  <a:srgbClr val="71717A"/>
                </a:solidFill>
                <a:latin typeface="맑은 고딕"/>
              </a:rPr>
              <a:t>병합셀·단가표 등 표 구조를
셀 단위로 인식하고 검색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6355080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71717A"/>
                </a:solidFill>
                <a:latin typeface="Consolas"/>
              </a:rPr>
              <a:t>InfraDocs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277295" y="6355080"/>
            <a:ext cx="6400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1100" b="0">
                <a:solidFill>
                  <a:srgbClr val="71717A"/>
                </a:solidFill>
                <a:latin typeface="Consolas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4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4A2AC7"/>
                </a:solidFill>
                <a:latin typeface="Consolas"/>
              </a:rPr>
              <a:t>LIVE DEMO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85800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>
                <a:solidFill>
                  <a:srgbClr val="18181B"/>
                </a:solidFill>
                <a:latin typeface="맑은 고딕"/>
              </a:rPr>
              <a:t>실제로 작동하는 데모입니다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7160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>
                <a:solidFill>
                  <a:srgbClr val="71717A"/>
                </a:solidFill>
                <a:latin typeface="맑은 고딕"/>
              </a:rPr>
              <a:t>설치나 로그인 없이, 지금 바로 브라우저에서 체험 가능합니다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194560" y="1965960"/>
            <a:ext cx="7772400" cy="4343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4E4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3_search_result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1720" y="2103120"/>
            <a:ext cx="7498079" cy="482019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0080" y="635508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4A2AC7"/>
                </a:solidFill>
                <a:latin typeface="Consolas"/>
              </a:rPr>
              <a:t>infradocs-demo.this-is-demo.xyz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77295" y="6355080"/>
            <a:ext cx="6400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1100" b="0">
                <a:solidFill>
                  <a:srgbClr val="71717A"/>
                </a:solidFill>
                <a:latin typeface="Consolas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4A2AC7"/>
                </a:solidFill>
                <a:latin typeface="Consolas"/>
              </a:rPr>
              <a:t>USE CASES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85800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>
                <a:solidFill>
                  <a:srgbClr val="18181B"/>
                </a:solidFill>
                <a:latin typeface="맑은 고딕"/>
              </a:rPr>
              <a:t>공무원이 실제로 쓰는 4가지 방식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828800"/>
            <a:ext cx="10881360" cy="98755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4E4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938528"/>
            <a:ext cx="5486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>
                <a:solidFill>
                  <a:srgbClr val="E4E4E7"/>
                </a:solidFill>
                <a:latin typeface="Consolas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00200" y="1938528"/>
            <a:ext cx="62179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18181B"/>
                </a:solidFill>
                <a:latin typeface="맑은 고딕"/>
              </a:rPr>
              <a:t>순환보직 인수인계 비서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2331720"/>
            <a:ext cx="62179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1717A"/>
                </a:solidFill>
                <a:latin typeface="맑은 고딕"/>
              </a:rPr>
              <a:t>과거 기안문·서식·유사 사업 예시를 즉시 호출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78240" y="1965960"/>
            <a:ext cx="24688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2200" b="1">
                <a:solidFill>
                  <a:srgbClr val="4A2AC7"/>
                </a:solidFill>
                <a:latin typeface="Consolas"/>
              </a:rPr>
              <a:t>15분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78240" y="2395728"/>
            <a:ext cx="24688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1100" b="0">
                <a:solidFill>
                  <a:srgbClr val="71717A"/>
                </a:solidFill>
                <a:latin typeface="맑은 고딕"/>
              </a:rPr>
              <a:t>2~3시간 → 단축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971800"/>
            <a:ext cx="10881360" cy="98755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4E4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3081528"/>
            <a:ext cx="5486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>
                <a:solidFill>
                  <a:srgbClr val="E4E4E7"/>
                </a:solidFill>
                <a:latin typeface="Consolas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00200" y="3081528"/>
            <a:ext cx="62179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18181B"/>
                </a:solidFill>
                <a:latin typeface="맑은 고딕"/>
              </a:rPr>
              <a:t>행정 조례 충돌 검증기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474720"/>
            <a:ext cx="62179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1717A"/>
                </a:solidFill>
                <a:latin typeface="맑은 고딕"/>
              </a:rPr>
              <a:t>상위 법령과의 충돌을 자동 감지, 수정안 제시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778240" y="3108960"/>
            <a:ext cx="24688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2200" b="1">
                <a:solidFill>
                  <a:srgbClr val="4A2AC7"/>
                </a:solidFill>
                <a:latin typeface="Consolas"/>
              </a:rPr>
              <a:t>50%↓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778240" y="3538728"/>
            <a:ext cx="24688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1100" b="0">
                <a:solidFill>
                  <a:srgbClr val="71717A"/>
                </a:solidFill>
                <a:latin typeface="맑은 고딕"/>
              </a:rPr>
              <a:t>감사 오류율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14800"/>
            <a:ext cx="10881360" cy="98755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4E4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4400" y="4224528"/>
            <a:ext cx="5486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>
                <a:solidFill>
                  <a:srgbClr val="E4E4E7"/>
                </a:solidFill>
                <a:latin typeface="Consolas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600200" y="4224528"/>
            <a:ext cx="62179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18181B"/>
                </a:solidFill>
                <a:latin typeface="맑은 고딕"/>
              </a:rPr>
              <a:t>민간 보조금 정산 검증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4617720"/>
            <a:ext cx="62179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1717A"/>
                </a:solidFill>
                <a:latin typeface="맑은 고딕"/>
              </a:rPr>
              <a:t>영수증·결의서 자동 대조로 불일치 항목 발견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778240" y="4251960"/>
            <a:ext cx="24688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2200" b="1">
                <a:solidFill>
                  <a:srgbClr val="4A2AC7"/>
                </a:solidFill>
                <a:latin typeface="Consolas"/>
              </a:rPr>
              <a:t>60%↓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78240" y="4681728"/>
            <a:ext cx="24688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1100" b="0">
                <a:solidFill>
                  <a:srgbClr val="71717A"/>
                </a:solidFill>
                <a:latin typeface="맑은 고딕"/>
              </a:rPr>
              <a:t>회계팀 업무량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0080" y="5257800"/>
            <a:ext cx="10881360" cy="98755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4E4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14400" y="5367528"/>
            <a:ext cx="5486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>
                <a:solidFill>
                  <a:srgbClr val="E4E4E7"/>
                </a:solidFill>
                <a:latin typeface="Consolas"/>
              </a:rPr>
              <a:t>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600200" y="5367528"/>
            <a:ext cx="62179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18181B"/>
                </a:solidFill>
                <a:latin typeface="맑은 고딕"/>
              </a:rPr>
              <a:t>대민 복지 상담 팩트체크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600200" y="5760720"/>
            <a:ext cx="62179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1717A"/>
                </a:solidFill>
                <a:latin typeface="맑은 고딕"/>
              </a:rPr>
              <a:t>최신 지침 근거 정확한 답변 + 유효기간 제시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778240" y="5394960"/>
            <a:ext cx="24688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2200" b="1">
                <a:solidFill>
                  <a:srgbClr val="4A2AC7"/>
                </a:solidFill>
                <a:latin typeface="Consolas"/>
              </a:rPr>
              <a:t>80%↓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778240" y="5824728"/>
            <a:ext cx="24688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1100" b="0">
                <a:solidFill>
                  <a:srgbClr val="71717A"/>
                </a:solidFill>
                <a:latin typeface="맑은 고딕"/>
              </a:rPr>
              <a:t>민원 재처리율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0080" y="6355080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71717A"/>
                </a:solidFill>
                <a:latin typeface="Consolas"/>
              </a:rPr>
              <a:t>InfraDocs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277295" y="6355080"/>
            <a:ext cx="6400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1100" b="0">
                <a:solidFill>
                  <a:srgbClr val="71717A"/>
                </a:solidFill>
                <a:latin typeface="Consolas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4A2AC7"/>
                </a:solidFill>
                <a:latin typeface="Consolas"/>
              </a:rPr>
              <a:t>HARDWARE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85800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>
                <a:solidFill>
                  <a:srgbClr val="18181B"/>
                </a:solidFill>
                <a:latin typeface="맑은 고딕"/>
              </a:rPr>
              <a:t>조직 규모에 맞춘 3단계 라인업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965960"/>
            <a:ext cx="10881360" cy="502920"/>
          </a:xfrm>
          <a:prstGeom prst="rect">
            <a:avLst/>
          </a:prstGeom>
          <a:solidFill>
            <a:srgbClr val="F4F4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2057400"/>
            <a:ext cx="2286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71717A"/>
                </a:solidFill>
                <a:latin typeface="Consolas"/>
              </a:rPr>
              <a:t>구성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46120" y="2057400"/>
            <a:ext cx="2286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71717A"/>
                </a:solidFill>
                <a:latin typeface="Consolas"/>
              </a:rPr>
              <a:t>GPU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15000" y="2057400"/>
            <a:ext cx="2194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71717A"/>
                </a:solidFill>
                <a:latin typeface="Consolas"/>
              </a:rPr>
              <a:t>메모리/스토리지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92440" y="2057400"/>
            <a:ext cx="16459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71717A"/>
                </a:solidFill>
                <a:latin typeface="Consolas"/>
              </a:rPr>
              <a:t>수용량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921240" y="2057400"/>
            <a:ext cx="1554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71717A"/>
                </a:solidFill>
                <a:latin typeface="Consolas"/>
              </a:rPr>
              <a:t>모델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0080" y="2468880"/>
            <a:ext cx="10881360" cy="777240"/>
          </a:xfrm>
          <a:prstGeom prst="rect">
            <a:avLst/>
          </a:prstGeom>
          <a:solidFill>
            <a:srgbClr val="FFFFFF"/>
          </a:solidFill>
          <a:ln w="9525">
            <a:solidFill>
              <a:srgbClr val="E4E4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2651760"/>
            <a:ext cx="22402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18181B"/>
                </a:solidFill>
                <a:latin typeface="맑은 고딕"/>
              </a:rPr>
              <a:t>엔트리형 (부서단위)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46120" y="2651760"/>
            <a:ext cx="22402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71717A"/>
                </a:solidFill>
                <a:latin typeface="맑은 고딕"/>
              </a:rPr>
              <a:t>RTX 4070 Ti Super 16GB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715000" y="2651760"/>
            <a:ext cx="2148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71717A"/>
                </a:solidFill>
                <a:latin typeface="맑은 고딕"/>
              </a:rPr>
              <a:t>64GB · 1TB+4TB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92440" y="2651760"/>
            <a:ext cx="1600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71717A"/>
                </a:solidFill>
                <a:latin typeface="맑은 고딕"/>
              </a:rPr>
              <a:t>5~10만 페이지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921240" y="2651760"/>
            <a:ext cx="15087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71717A"/>
                </a:solidFill>
                <a:latin typeface="맑은 고딕"/>
              </a:rPr>
              <a:t>Qwen 2.5 7B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40080" y="3246120"/>
            <a:ext cx="10881360" cy="777240"/>
          </a:xfrm>
          <a:prstGeom prst="rect">
            <a:avLst/>
          </a:prstGeom>
          <a:solidFill>
            <a:srgbClr val="FFFFFF"/>
          </a:solidFill>
          <a:ln w="9525">
            <a:solidFill>
              <a:srgbClr val="E4E4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77240" y="3429000"/>
            <a:ext cx="22402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18181B"/>
                </a:solidFill>
                <a:latin typeface="맑은 고딕"/>
              </a:rPr>
              <a:t>프로형 (지자체 본청)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246120" y="3429000"/>
            <a:ext cx="22402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71717A"/>
                </a:solidFill>
                <a:latin typeface="맑은 고딕"/>
              </a:rPr>
              <a:t>RTX 3090/4090 24GB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15000" y="3429000"/>
            <a:ext cx="2148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71717A"/>
                </a:solidFill>
                <a:latin typeface="맑은 고딕"/>
              </a:rPr>
              <a:t>32~64GB · 2TB+8TB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92440" y="3429000"/>
            <a:ext cx="1600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71717A"/>
                </a:solidFill>
                <a:latin typeface="맑은 고딕"/>
              </a:rPr>
              <a:t>10~20만 페이지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921240" y="3429000"/>
            <a:ext cx="15087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71717A"/>
                </a:solidFill>
                <a:latin typeface="맑은 고딕"/>
              </a:rPr>
              <a:t>Qwen 2.5 14B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40080" y="4023360"/>
            <a:ext cx="10881360" cy="777240"/>
          </a:xfrm>
          <a:prstGeom prst="rect">
            <a:avLst/>
          </a:prstGeom>
          <a:solidFill>
            <a:srgbClr val="FFFFFF"/>
          </a:solidFill>
          <a:ln w="9525">
            <a:solidFill>
              <a:srgbClr val="E4E4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77240" y="4206240"/>
            <a:ext cx="22402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18181B"/>
                </a:solidFill>
                <a:latin typeface="맑은 고딕"/>
              </a:rPr>
              <a:t>엔터프라이즈 (감사 엄격)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246120" y="4206240"/>
            <a:ext cx="22402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71717A"/>
                </a:solidFill>
                <a:latin typeface="맑은 고딕"/>
              </a:rPr>
              <a:t>RTX A5000/A6000/L40S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715000" y="4206240"/>
            <a:ext cx="2148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71717A"/>
                </a:solidFill>
                <a:latin typeface="맑은 고딕"/>
              </a:rPr>
              <a:t>데이터센터 규격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92440" y="4206240"/>
            <a:ext cx="1600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71717A"/>
                </a:solidFill>
                <a:latin typeface="맑은 고딕"/>
              </a:rPr>
              <a:t>협의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921240" y="4206240"/>
            <a:ext cx="15087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71717A"/>
                </a:solidFill>
                <a:latin typeface="맑은 고딕"/>
              </a:rPr>
              <a:t>Qwen 2.5 14B+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0080" y="6355080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71717A"/>
                </a:solidFill>
                <a:latin typeface="Consolas"/>
              </a:rPr>
              <a:t>InfraDocs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277295" y="6355080"/>
            <a:ext cx="6400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1100" b="0">
                <a:solidFill>
                  <a:srgbClr val="71717A"/>
                </a:solidFill>
                <a:latin typeface="Consolas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4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4A2AC7"/>
                </a:solidFill>
                <a:latin typeface="Consolas"/>
              </a:rPr>
              <a:t>TRACK RECORD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85800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>
                <a:solidFill>
                  <a:srgbClr val="18181B"/>
                </a:solidFill>
                <a:latin typeface="맑은 고딕"/>
              </a:rPr>
              <a:t>도입 기관 사례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920240"/>
            <a:ext cx="3520440" cy="3657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148840"/>
            <a:ext cx="2971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4A2AC7"/>
                </a:solidFill>
                <a:latin typeface="Consolas"/>
              </a:rPr>
              <a:t>부산광역시 교육청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514600"/>
            <a:ext cx="2971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1">
                <a:solidFill>
                  <a:srgbClr val="18181B"/>
                </a:solidFill>
                <a:latin typeface="맑은 고딕"/>
              </a:rPr>
              <a:t>인수인계 시간 80% 단축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3154680"/>
            <a:ext cx="2971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200" b="0">
                <a:solidFill>
                  <a:srgbClr val="71717A"/>
                </a:solidFill>
                <a:latin typeface="맑은 고딕"/>
              </a:rPr>
              <a:t>3년치 기안문 5만 페이지 자동 색인</a:t>
            </a:r>
          </a:p>
        </p:txBody>
      </p:sp>
      <p:sp>
        <p:nvSpPr>
          <p:cNvPr id="8" name="Rectangle 7"/>
          <p:cNvSpPr/>
          <p:nvPr/>
        </p:nvSpPr>
        <p:spPr>
          <a:xfrm>
            <a:off x="914400" y="4434840"/>
            <a:ext cx="2971800" cy="12700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4572000"/>
            <a:ext cx="2971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>
                <a:solidFill>
                  <a:srgbClr val="4A2AC7"/>
                </a:solidFill>
                <a:latin typeface="Consolas"/>
              </a:rPr>
              <a:t>40h→8h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5074920"/>
            <a:ext cx="2971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>
                <a:solidFill>
                  <a:srgbClr val="71717A"/>
                </a:solidFill>
                <a:latin typeface="맑은 고딕"/>
              </a:rPr>
              <a:t>월평균 업무시간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43400" y="1920240"/>
            <a:ext cx="3520440" cy="3657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17720" y="2148840"/>
            <a:ext cx="2971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4A2AC7"/>
                </a:solidFill>
                <a:latin typeface="Consolas"/>
              </a:rPr>
              <a:t>서울시 복지정책과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17720" y="2514600"/>
            <a:ext cx="2971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1">
                <a:solidFill>
                  <a:srgbClr val="18181B"/>
                </a:solidFill>
                <a:latin typeface="맑은 고딕"/>
              </a:rPr>
              <a:t>조례 충돌 자동 검증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17720" y="3154680"/>
            <a:ext cx="2971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200" b="0">
                <a:solidFill>
                  <a:srgbClr val="71717A"/>
                </a:solidFill>
                <a:latin typeface="맑은 고딕"/>
              </a:rPr>
              <a:t>국고보조금법 충돌 2건 발견·정정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617720" y="4434840"/>
            <a:ext cx="2971800" cy="12700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617720" y="4572000"/>
            <a:ext cx="2971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>
                <a:solidFill>
                  <a:srgbClr val="4A2AC7"/>
                </a:solidFill>
                <a:latin typeface="Consolas"/>
              </a:rPr>
              <a:t>0건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17720" y="5074920"/>
            <a:ext cx="2971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>
                <a:solidFill>
                  <a:srgbClr val="71717A"/>
                </a:solidFill>
                <a:latin typeface="맑은 고딕"/>
              </a:rPr>
              <a:t>감사 지적사항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46720" y="1920240"/>
            <a:ext cx="3520440" cy="3657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21040" y="2148840"/>
            <a:ext cx="2971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4A2AC7"/>
                </a:solidFill>
                <a:latin typeface="Consolas"/>
              </a:rPr>
              <a:t>인천시 일자리경제과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21040" y="2514600"/>
            <a:ext cx="2971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1">
                <a:solidFill>
                  <a:srgbClr val="18181B"/>
                </a:solidFill>
                <a:latin typeface="맑은 고딕"/>
              </a:rPr>
              <a:t>정산 검증 90% 자동화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21040" y="3154680"/>
            <a:ext cx="2971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200" b="0">
                <a:solidFill>
                  <a:srgbClr val="71717A"/>
                </a:solidFill>
                <a:latin typeface="맑은 고딕"/>
              </a:rPr>
              <a:t>영수증·결의서 대조 불일치 15건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321040" y="4434840"/>
            <a:ext cx="2971800" cy="12700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321040" y="4572000"/>
            <a:ext cx="2971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>
                <a:solidFill>
                  <a:srgbClr val="4A2AC7"/>
                </a:solidFill>
                <a:latin typeface="Consolas"/>
              </a:rPr>
              <a:t>₩3,600만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21040" y="5074920"/>
            <a:ext cx="2971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>
                <a:solidFill>
                  <a:srgbClr val="71717A"/>
                </a:solidFill>
                <a:latin typeface="맑은 고딕"/>
              </a:rPr>
              <a:t>연간 절감액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6355080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71717A"/>
                </a:solidFill>
                <a:latin typeface="Consolas"/>
              </a:rPr>
              <a:t>InfraDocs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277295" y="6355080"/>
            <a:ext cx="6400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1100" b="0">
                <a:solidFill>
                  <a:srgbClr val="71717A"/>
                </a:solidFill>
                <a:latin typeface="Consolas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4A2AC7"/>
                </a:solidFill>
                <a:latin typeface="Consolas"/>
              </a:rPr>
              <a:t>CONTRACT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85800"/>
            <a:ext cx="105156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18181B"/>
                </a:solidFill>
                <a:latin typeface="맑은 고딕"/>
              </a:rPr>
              <a:t>감사 리스크 없는 장비 임차 모델</a:t>
            </a:r>
          </a:p>
          <a:p>
            <a:pPr algn="l">
              <a:spcBef>
                <a:spcPts val="1000"/>
              </a:spcBef>
            </a:pPr>
            <a:r>
              <a:rPr sz="1400" b="0">
                <a:solidFill>
                  <a:srgbClr val="71717A"/>
                </a:solidFill>
                <a:latin typeface="맑은 고딕"/>
              </a:rPr>
              <a:t>소유권은 저희가 유지합니다. 조달 감사에서 문제될 수 있는 중고 부품 이슈를 원천 배제합니다.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2148840"/>
            <a:ext cx="5303520" cy="38404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5875">
            <a:solidFill>
              <a:srgbClr val="E4E4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2423160"/>
            <a:ext cx="4572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1">
                <a:solidFill>
                  <a:srgbClr val="18181B"/>
                </a:solidFill>
                <a:latin typeface="맑은 고딕"/>
              </a:rPr>
              <a:t>연간 임차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283464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1717A"/>
                </a:solidFill>
                <a:latin typeface="맑은 고딕"/>
              </a:rPr>
              <a:t>1년 단위 갱신, 일반기업 1인 수의계약 범위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3337560"/>
            <a:ext cx="4572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2600" b="1">
                <a:solidFill>
                  <a:srgbClr val="4A2AC7"/>
                </a:solidFill>
                <a:latin typeface="Consolas"/>
              </a:rPr>
              <a:t>1,800~2,000만 원 / 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411480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71717A"/>
                </a:solidFill>
                <a:latin typeface="맑은 고딕"/>
              </a:rPr>
              <a:t>—  엔트리 또는 프로형 장비 1대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4498848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71717A"/>
                </a:solidFill>
                <a:latin typeface="맑은 고딕"/>
              </a:rPr>
              <a:t>—  설치·교육·초기 색인 포함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" y="4882896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71717A"/>
                </a:solidFill>
                <a:latin typeface="맑은 고딕"/>
              </a:rPr>
              <a:t>—  월 1회 원격 + 연 1회 현장 점검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" y="5266944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71717A"/>
                </a:solidFill>
                <a:latin typeface="맑은 고딕"/>
              </a:rPr>
              <a:t>—  1:1 무상 맞교환 SLA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72200" y="2148840"/>
            <a:ext cx="5394960" cy="3840480"/>
          </a:xfrm>
          <a:prstGeom prst="roundRect">
            <a:avLst>
              <a:gd name="adj" fmla="val 6000"/>
            </a:avLst>
          </a:prstGeom>
          <a:solidFill>
            <a:srgbClr val="EFEAFE"/>
          </a:solidFill>
          <a:ln w="19050">
            <a:solidFill>
              <a:srgbClr val="4A2A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37960" y="2377440"/>
            <a:ext cx="1371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>
                <a:solidFill>
                  <a:srgbClr val="FFFFFF"/>
                </a:solidFill>
                <a:latin typeface="맑은 고딕"/>
              </a:rPr>
              <a:t>추천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37960" y="2331720"/>
            <a:ext cx="1005840" cy="292608"/>
          </a:xfrm>
          <a:prstGeom prst="roundRect">
            <a:avLst>
              <a:gd name="adj" fmla="val 6000"/>
            </a:avLst>
          </a:prstGeom>
          <a:solidFill>
            <a:srgbClr val="4A2A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37960" y="2340864"/>
            <a:ext cx="10058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>
                <a:solidFill>
                  <a:srgbClr val="FFFFFF"/>
                </a:solidFill>
                <a:latin typeface="맑은 고딕"/>
              </a:rPr>
              <a:t>추천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37960" y="2743200"/>
            <a:ext cx="46634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1">
                <a:solidFill>
                  <a:srgbClr val="18181B"/>
                </a:solidFill>
                <a:latin typeface="맑은 고딕"/>
              </a:rPr>
              <a:t>2년 묶음 · 여성기업 파트너십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37960" y="3246120"/>
            <a:ext cx="46634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1717A"/>
                </a:solidFill>
                <a:latin typeface="맑은 고딕"/>
              </a:rPr>
              <a:t>사회적 가치 우대, 수의계약 범위 확대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37960" y="3703320"/>
            <a:ext cx="46634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>
                <a:solidFill>
                  <a:srgbClr val="4A2AC7"/>
                </a:solidFill>
                <a:latin typeface="Consolas"/>
              </a:rPr>
              <a:t>4,500~5,000만 원 (2년 총액)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37960" y="4434840"/>
            <a:ext cx="46634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18181B"/>
                </a:solidFill>
                <a:latin typeface="맑은 고딕"/>
              </a:rPr>
              <a:t>—  프로형 장비 1대 + 우선 지원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37960" y="4818888"/>
            <a:ext cx="46634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18181B"/>
                </a:solidFill>
                <a:latin typeface="맑은 고딕"/>
              </a:rPr>
              <a:t>—  연 1회 하드웨어 무상 업그레이드 검토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37960" y="5202936"/>
            <a:ext cx="46634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18181B"/>
                </a:solidFill>
                <a:latin typeface="맑은 고딕"/>
              </a:rPr>
              <a:t>—  24시간 긴급 대응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37960" y="5586984"/>
            <a:ext cx="46634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18181B"/>
                </a:solidFill>
                <a:latin typeface="맑은 고딕"/>
              </a:rPr>
              <a:t>—  여성기업 수의계약 5,500만 원 한도 활용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6355080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71717A"/>
                </a:solidFill>
                <a:latin typeface="Consolas"/>
              </a:rPr>
              <a:t>InfraDocs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277295" y="6355080"/>
            <a:ext cx="6400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1100" b="0">
                <a:solidFill>
                  <a:srgbClr val="71717A"/>
                </a:solidFill>
                <a:latin typeface="Consolas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4A2AC7"/>
                </a:solidFill>
                <a:latin typeface="Consolas"/>
              </a:rPr>
              <a:t>ROLLOUT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85800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>
                <a:solidFill>
                  <a:srgbClr val="18181B"/>
                </a:solidFill>
                <a:latin typeface="맑은 고딕"/>
              </a:rPr>
              <a:t>계약부터 운영까지 4주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920240"/>
            <a:ext cx="1554480" cy="914400"/>
          </a:xfrm>
          <a:prstGeom prst="roundRect">
            <a:avLst>
              <a:gd name="adj" fmla="val 6000"/>
            </a:avLst>
          </a:prstGeom>
          <a:solidFill>
            <a:srgbClr val="4A2A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554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sz="1500" b="1">
                <a:solidFill>
                  <a:srgbClr val="FFFFFF"/>
                </a:solidFill>
                <a:latin typeface="Consolas"/>
              </a:rPr>
              <a:t>1주차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377440" y="1920240"/>
            <a:ext cx="914400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4E4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651760" y="2029968"/>
            <a:ext cx="85039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>
                <a:solidFill>
                  <a:srgbClr val="18181B"/>
                </a:solidFill>
                <a:latin typeface="맑은 고딕"/>
              </a:rPr>
              <a:t>계약 체결 및 장비 구성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51760" y="2395728"/>
            <a:ext cx="85039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1717A"/>
                </a:solidFill>
                <a:latin typeface="맑은 고딕"/>
              </a:rPr>
              <a:t>하드웨어 사양 확정, 임차 계약 체결, 부품 조달·조립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017520"/>
            <a:ext cx="1554480" cy="914400"/>
          </a:xfrm>
          <a:prstGeom prst="roundRect">
            <a:avLst>
              <a:gd name="adj" fmla="val 6000"/>
            </a:avLst>
          </a:prstGeom>
          <a:solidFill>
            <a:srgbClr val="4A2A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0080" y="3291840"/>
            <a:ext cx="1554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sz="1500" b="1">
                <a:solidFill>
                  <a:srgbClr val="FFFFFF"/>
                </a:solidFill>
                <a:latin typeface="Consolas"/>
              </a:rPr>
              <a:t>2주차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377440" y="3017520"/>
            <a:ext cx="914400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4E4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651760" y="3127248"/>
            <a:ext cx="85039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>
                <a:solidFill>
                  <a:srgbClr val="18181B"/>
                </a:solidFill>
                <a:latin typeface="맑은 고딕"/>
              </a:rPr>
              <a:t>현장 설치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51760" y="3493008"/>
            <a:ext cx="85039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1717A"/>
                </a:solidFill>
                <a:latin typeface="맑은 고딕"/>
              </a:rPr>
              <a:t>기관 방문 → 네트워크 구성 → 물리 설치 → 폐쇄망 연결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4114800"/>
            <a:ext cx="1554480" cy="914400"/>
          </a:xfrm>
          <a:prstGeom prst="roundRect">
            <a:avLst>
              <a:gd name="adj" fmla="val 6000"/>
            </a:avLst>
          </a:prstGeom>
          <a:solidFill>
            <a:srgbClr val="4A2A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080" y="4389120"/>
            <a:ext cx="1554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sz="1500" b="1">
                <a:solidFill>
                  <a:srgbClr val="FFFFFF"/>
                </a:solidFill>
                <a:latin typeface="Consolas"/>
              </a:rPr>
              <a:t>3주차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377440" y="4114800"/>
            <a:ext cx="914400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4E4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651760" y="4224528"/>
            <a:ext cx="85039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>
                <a:solidFill>
                  <a:srgbClr val="18181B"/>
                </a:solidFill>
                <a:latin typeface="맑은 고딕"/>
              </a:rPr>
              <a:t>소프트웨어 배포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651760" y="4590288"/>
            <a:ext cx="85039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1717A"/>
                </a:solidFill>
                <a:latin typeface="맑은 고딕"/>
              </a:rPr>
              <a:t>OS 배포, RAGFlow·Open WebUI 자동 설치, 계정 생성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5212080"/>
            <a:ext cx="1554480" cy="914400"/>
          </a:xfrm>
          <a:prstGeom prst="roundRect">
            <a:avLst>
              <a:gd name="adj" fmla="val 6000"/>
            </a:avLst>
          </a:prstGeom>
          <a:solidFill>
            <a:srgbClr val="4A2A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5486400"/>
            <a:ext cx="1554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sz="1500" b="1">
                <a:solidFill>
                  <a:srgbClr val="FFFFFF"/>
                </a:solidFill>
                <a:latin typeface="Consolas"/>
              </a:rPr>
              <a:t>4주차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377440" y="5212080"/>
            <a:ext cx="914400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4E4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2651760" y="5321808"/>
            <a:ext cx="85039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>
                <a:solidFill>
                  <a:srgbClr val="18181B"/>
                </a:solidFill>
                <a:latin typeface="맑은 고딕"/>
              </a:rPr>
              <a:t>색인 및 교육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651760" y="5687568"/>
            <a:ext cx="85039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1717A"/>
                </a:solidFill>
                <a:latin typeface="맑은 고딕"/>
              </a:rPr>
              <a:t>기관 샘플 문서 색인, 담당자 교육, 운영 모니터링 개시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" y="6355080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71717A"/>
                </a:solidFill>
                <a:latin typeface="Consolas"/>
              </a:rPr>
              <a:t>InfraDocs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277295" y="6355080"/>
            <a:ext cx="6400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1100" b="0">
                <a:solidFill>
                  <a:srgbClr val="71717A"/>
                </a:solidFill>
                <a:latin typeface="Consolas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14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68580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B8A8F5"/>
                </a:solidFill>
                <a:latin typeface="Consolas"/>
              </a:rPr>
              <a:t>COMPLIANCE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051560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>
                <a:solidFill>
                  <a:srgbClr val="FFFFFF"/>
                </a:solidFill>
                <a:latin typeface="맑은 고딕"/>
              </a:rPr>
              <a:t>공공 감사를 통과하는 구조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2194560"/>
            <a:ext cx="201168" cy="201168"/>
          </a:xfrm>
          <a:prstGeom prst="rect">
            <a:avLst/>
          </a:prstGeom>
          <a:solidFill>
            <a:srgbClr val="4A2A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40080" y="2194560"/>
            <a:ext cx="201168" cy="201168"/>
          </a:xfrm>
          <a:prstGeom prst="ellipse">
            <a:avLst/>
          </a:prstGeom>
          <a:solidFill>
            <a:srgbClr val="4A2A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51560" y="2148840"/>
            <a:ext cx="98755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0">
                <a:solidFill>
                  <a:srgbClr val="E4E4E7"/>
                </a:solidFill>
                <a:latin typeface="맑은 고딕"/>
              </a:rPr>
              <a:t>외부 통신 전면 차단 — 방화벽 화이트리스트, 인터넷 의존성 완전 제거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2761488"/>
            <a:ext cx="201168" cy="201168"/>
          </a:xfrm>
          <a:prstGeom prst="rect">
            <a:avLst/>
          </a:prstGeom>
          <a:solidFill>
            <a:srgbClr val="4A2A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40080" y="2761488"/>
            <a:ext cx="201168" cy="201168"/>
          </a:xfrm>
          <a:prstGeom prst="ellipse">
            <a:avLst/>
          </a:prstGeom>
          <a:solidFill>
            <a:srgbClr val="4A2A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51560" y="2715768"/>
            <a:ext cx="98755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0">
                <a:solidFill>
                  <a:srgbClr val="E4E4E7"/>
                </a:solidFill>
                <a:latin typeface="맑은 고딕"/>
              </a:rPr>
              <a:t>기관 NAS 자동 감지 — 별도 업로드 없이 내부 폴더 자동 색인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0080" y="3328416"/>
            <a:ext cx="201168" cy="201168"/>
          </a:xfrm>
          <a:prstGeom prst="rect">
            <a:avLst/>
          </a:prstGeom>
          <a:solidFill>
            <a:srgbClr val="4A2A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40080" y="3328416"/>
            <a:ext cx="201168" cy="201168"/>
          </a:xfrm>
          <a:prstGeom prst="ellipse">
            <a:avLst/>
          </a:prstGeom>
          <a:solidFill>
            <a:srgbClr val="4A2A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51560" y="3282696"/>
            <a:ext cx="98755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0">
                <a:solidFill>
                  <a:srgbClr val="E4E4E7"/>
                </a:solidFill>
                <a:latin typeface="맑은 고딕"/>
              </a:rPr>
              <a:t>전체 조회 이력 기록 — 모든 조회·다운로드가 감사 로그로 자동 저장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40080" y="3895344"/>
            <a:ext cx="201168" cy="201168"/>
          </a:xfrm>
          <a:prstGeom prst="rect">
            <a:avLst/>
          </a:prstGeom>
          <a:solidFill>
            <a:srgbClr val="4A2A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40080" y="3895344"/>
            <a:ext cx="201168" cy="201168"/>
          </a:xfrm>
          <a:prstGeom prst="ellipse">
            <a:avLst/>
          </a:prstGeom>
          <a:solidFill>
            <a:srgbClr val="4A2A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51560" y="3849624"/>
            <a:ext cx="98755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0">
                <a:solidFill>
                  <a:srgbClr val="E4E4E7"/>
                </a:solidFill>
                <a:latin typeface="맑은 고딕"/>
              </a:rPr>
              <a:t>오픈소스 라이선스 완전 준수 — Apache 2.0 / MIT, 고지문 포함 납품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663440"/>
            <a:ext cx="10881360" cy="1371600"/>
          </a:xfrm>
          <a:prstGeom prst="roundRect">
            <a:avLst>
              <a:gd name="adj" fmla="val 6000"/>
            </a:avLst>
          </a:prstGeom>
          <a:solidFill>
            <a:srgbClr val="2A1F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05840" y="493776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sz="1500" b="1">
                <a:solidFill>
                  <a:srgbClr val="B8A8F5"/>
                </a:solidFill>
                <a:latin typeface="맑은 고딕"/>
              </a:rPr>
              <a:t>"본 시스템은 외부 클라우드 통신을 전면 차단하고 기관 내부 폐쇄망에서
100% 자체 구동되는 온프레미스 단일 어플라이언스입니다."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277295" y="6355080"/>
            <a:ext cx="6400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1100" b="0">
                <a:solidFill>
                  <a:srgbClr val="71717A"/>
                </a:solidFill>
                <a:latin typeface="Consolas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4A2AC7"/>
                </a:solidFill>
                <a:latin typeface="Consolas"/>
              </a:rPr>
              <a:t>ROI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85800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>
                <a:solidFill>
                  <a:srgbClr val="18181B"/>
                </a:solidFill>
                <a:latin typeface="맑은 고딕"/>
              </a:rPr>
              <a:t>12개월 기준 투자수익률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920240"/>
            <a:ext cx="10881360" cy="5029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1993392"/>
            <a:ext cx="32918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1">
                <a:solidFill>
                  <a:srgbClr val="18181B"/>
                </a:solidFill>
                <a:latin typeface="맑은 고딕"/>
              </a:rPr>
              <a:t>인수인계 시간 단축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06240" y="1993392"/>
            <a:ext cx="47548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71717A"/>
                </a:solidFill>
                <a:latin typeface="맑은 고딕"/>
              </a:rPr>
              <a:t>1회당 2시간 → 15분 × 연 4회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052560" y="1975104"/>
            <a:ext cx="1554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1400" b="1">
                <a:solidFill>
                  <a:srgbClr val="18181B"/>
                </a:solidFill>
                <a:latin typeface="Consolas"/>
              </a:rPr>
              <a:t>약 1,000만 원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487168"/>
            <a:ext cx="10881360" cy="502920"/>
          </a:xfrm>
          <a:prstGeom prst="rect">
            <a:avLst/>
          </a:prstGeom>
          <a:solidFill>
            <a:srgbClr val="FAFA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2560320"/>
            <a:ext cx="32918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1">
                <a:solidFill>
                  <a:srgbClr val="18181B"/>
                </a:solidFill>
                <a:latin typeface="맑은 고딕"/>
              </a:rPr>
              <a:t>규정 검증 자동화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06240" y="2560320"/>
            <a:ext cx="47548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71717A"/>
                </a:solidFill>
                <a:latin typeface="맑은 고딕"/>
              </a:rPr>
              <a:t>감사 오류 감소 → 재무 손실 회피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052560" y="2542032"/>
            <a:ext cx="1554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1400" b="1">
                <a:solidFill>
                  <a:srgbClr val="18181B"/>
                </a:solidFill>
                <a:latin typeface="Consolas"/>
              </a:rPr>
              <a:t>약 2,000만 원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0080" y="3054096"/>
            <a:ext cx="10881360" cy="5029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60" y="3127248"/>
            <a:ext cx="32918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1">
                <a:solidFill>
                  <a:srgbClr val="18181B"/>
                </a:solidFill>
                <a:latin typeface="맑은 고딕"/>
              </a:rPr>
              <a:t>정산 검증 효율화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06240" y="3127248"/>
            <a:ext cx="47548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71717A"/>
                </a:solidFill>
                <a:latin typeface="맑은 고딕"/>
              </a:rPr>
              <a:t>회계팀 업무 60% 감소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52560" y="3108960"/>
            <a:ext cx="1554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1400" b="1">
                <a:solidFill>
                  <a:srgbClr val="18181B"/>
                </a:solidFill>
                <a:latin typeface="Consolas"/>
              </a:rPr>
              <a:t>약 1,500만 원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40080" y="3621024"/>
            <a:ext cx="10881360" cy="502920"/>
          </a:xfrm>
          <a:prstGeom prst="rect">
            <a:avLst/>
          </a:prstGeom>
          <a:solidFill>
            <a:srgbClr val="FAFA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2960" y="3694176"/>
            <a:ext cx="32918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1">
                <a:solidFill>
                  <a:srgbClr val="18181B"/>
                </a:solidFill>
                <a:latin typeface="맑은 고딕"/>
              </a:rPr>
              <a:t>대민 상담 정확도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206240" y="3694176"/>
            <a:ext cx="47548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71717A"/>
                </a:solidFill>
                <a:latin typeface="맑은 고딕"/>
              </a:rPr>
              <a:t>민원 재처리율 80% 감소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052560" y="3675888"/>
            <a:ext cx="1554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1400" b="1">
                <a:solidFill>
                  <a:srgbClr val="18181B"/>
                </a:solidFill>
                <a:latin typeface="Consolas"/>
              </a:rPr>
              <a:t>약 800만 원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0080" y="4325112"/>
            <a:ext cx="10881360" cy="777240"/>
          </a:xfrm>
          <a:prstGeom prst="roundRect">
            <a:avLst>
              <a:gd name="adj" fmla="val 6000"/>
            </a:avLst>
          </a:prstGeom>
          <a:solidFill>
            <a:srgbClr val="4A2A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2960" y="4489704"/>
            <a:ext cx="5486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>
                <a:solidFill>
                  <a:srgbClr val="FFFFFF"/>
                </a:solidFill>
                <a:latin typeface="맑은 고딕"/>
              </a:rPr>
              <a:t>순이익 (임차료 연 2,000만 원 차감 후)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0" y="4416552"/>
            <a:ext cx="283464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2400" b="1">
                <a:solidFill>
                  <a:srgbClr val="FFFFFF"/>
                </a:solidFill>
                <a:latin typeface="Consolas"/>
              </a:rPr>
              <a:t>약 5,300만 원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5330952"/>
            <a:ext cx="5486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>
                <a:solidFill>
                  <a:srgbClr val="4A2AC7"/>
                </a:solidFill>
                <a:latin typeface="맑은 고딕"/>
              </a:rPr>
              <a:t>투자수익률(ROI) 265% (첫 연도)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" y="6355080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71717A"/>
                </a:solidFill>
                <a:latin typeface="Consolas"/>
              </a:rPr>
              <a:t>InfraDocs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277295" y="6355080"/>
            <a:ext cx="6400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1100" b="0">
                <a:solidFill>
                  <a:srgbClr val="71717A"/>
                </a:solidFill>
                <a:latin typeface="Consolas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4A2AC7"/>
                </a:solidFill>
                <a:latin typeface="Consolas"/>
              </a:rPr>
              <a:t>ARCHITECTURE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85800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>
                <a:solidFill>
                  <a:srgbClr val="18181B"/>
                </a:solidFill>
                <a:latin typeface="맑은 고딕"/>
              </a:rPr>
              <a:t>5계층 폐쇄망 파이프라인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920240"/>
            <a:ext cx="2377440" cy="713232"/>
          </a:xfrm>
          <a:prstGeom prst="roundRect">
            <a:avLst>
              <a:gd name="adj" fmla="val 6000"/>
            </a:avLst>
          </a:prstGeom>
          <a:solidFill>
            <a:srgbClr val="F4F4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2121408"/>
            <a:ext cx="23774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>
                <a:solidFill>
                  <a:srgbClr val="71717A"/>
                </a:solidFill>
                <a:latin typeface="Consolas"/>
              </a:rPr>
              <a:t>User Layer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200400" y="1920240"/>
            <a:ext cx="8321040" cy="71323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4E4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474720" y="2039112"/>
            <a:ext cx="3200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>
                <a:solidFill>
                  <a:srgbClr val="4A2AC7"/>
                </a:solidFill>
                <a:latin typeface="맑은 고딕"/>
              </a:rPr>
              <a:t>Open WebUI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74720" y="2322576"/>
            <a:ext cx="77724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71717A"/>
                </a:solidFill>
                <a:latin typeface="맑은 고딕"/>
              </a:rPr>
              <a:t>부서별 봇 · 권한 분리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2761488"/>
            <a:ext cx="2377440" cy="713232"/>
          </a:xfrm>
          <a:prstGeom prst="roundRect">
            <a:avLst>
              <a:gd name="adj" fmla="val 6000"/>
            </a:avLst>
          </a:prstGeom>
          <a:solidFill>
            <a:srgbClr val="F4F4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0080" y="2962656"/>
            <a:ext cx="23774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>
                <a:solidFill>
                  <a:srgbClr val="71717A"/>
                </a:solidFill>
                <a:latin typeface="Consolas"/>
              </a:rPr>
              <a:t>API Layer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200400" y="2761488"/>
            <a:ext cx="8321040" cy="71323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4E4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474720" y="2880360"/>
            <a:ext cx="3200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>
                <a:solidFill>
                  <a:srgbClr val="4A2AC7"/>
                </a:solidFill>
                <a:latin typeface="맑은 고딕"/>
              </a:rPr>
              <a:t>FastAPI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74720" y="3163824"/>
            <a:ext cx="77724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71717A"/>
                </a:solidFill>
                <a:latin typeface="맑은 고딕"/>
              </a:rPr>
              <a:t>REST 2개 엔드포인트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3602736"/>
            <a:ext cx="2377440" cy="713232"/>
          </a:xfrm>
          <a:prstGeom prst="roundRect">
            <a:avLst>
              <a:gd name="adj" fmla="val 6000"/>
            </a:avLst>
          </a:prstGeom>
          <a:solidFill>
            <a:srgbClr val="F4F4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080" y="3803904"/>
            <a:ext cx="23774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>
                <a:solidFill>
                  <a:srgbClr val="71717A"/>
                </a:solidFill>
                <a:latin typeface="Consolas"/>
              </a:rPr>
              <a:t>Search Core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200400" y="3602736"/>
            <a:ext cx="8321040" cy="71323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4E4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474720" y="3721608"/>
            <a:ext cx="3200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>
                <a:solidFill>
                  <a:srgbClr val="4A2AC7"/>
                </a:solidFill>
                <a:latin typeface="맑은 고딕"/>
              </a:rPr>
              <a:t>RAGFlow / DeepDoc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474720" y="4005072"/>
            <a:ext cx="77724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71717A"/>
                </a:solidFill>
                <a:latin typeface="맑은 고딕"/>
              </a:rPr>
              <a:t>표 구조 인식 · 하이브리드 검색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4443984"/>
            <a:ext cx="2377440" cy="713232"/>
          </a:xfrm>
          <a:prstGeom prst="roundRect">
            <a:avLst>
              <a:gd name="adj" fmla="val 6000"/>
            </a:avLst>
          </a:prstGeom>
          <a:solidFill>
            <a:srgbClr val="F4F4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4645152"/>
            <a:ext cx="23774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>
                <a:solidFill>
                  <a:srgbClr val="71717A"/>
                </a:solidFill>
                <a:latin typeface="Consolas"/>
              </a:rPr>
              <a:t>Vector Store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200400" y="4443984"/>
            <a:ext cx="8321040" cy="71323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4E4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474720" y="4562856"/>
            <a:ext cx="3200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>
                <a:solidFill>
                  <a:srgbClr val="4A2AC7"/>
                </a:solidFill>
                <a:latin typeface="맑은 고딕"/>
              </a:rPr>
              <a:t>Milvus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474720" y="4846320"/>
            <a:ext cx="77724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71717A"/>
                </a:solidFill>
                <a:latin typeface="맑은 고딕"/>
              </a:rPr>
              <a:t>임베디드 모드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40080" y="5285232"/>
            <a:ext cx="2377440" cy="713232"/>
          </a:xfrm>
          <a:prstGeom prst="roundRect">
            <a:avLst>
              <a:gd name="adj" fmla="val 6000"/>
            </a:avLst>
          </a:prstGeom>
          <a:solidFill>
            <a:srgbClr val="F4F4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486400"/>
            <a:ext cx="23774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>
                <a:solidFill>
                  <a:srgbClr val="71717A"/>
                </a:solidFill>
                <a:latin typeface="Consolas"/>
              </a:rPr>
              <a:t>Inference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3200400" y="5285232"/>
            <a:ext cx="8321040" cy="71323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4E4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474720" y="5404104"/>
            <a:ext cx="3200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>
                <a:solidFill>
                  <a:srgbClr val="4A2AC7"/>
                </a:solidFill>
                <a:latin typeface="맑은 고딕"/>
              </a:rPr>
              <a:t>Qwen 2.5 14B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474720" y="5687568"/>
            <a:ext cx="77724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71717A"/>
                </a:solidFill>
                <a:latin typeface="맑은 고딕"/>
              </a:rPr>
              <a:t>4-bit 양자화 · 단일 GPU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0080" y="6355080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71717A"/>
                </a:solidFill>
                <a:latin typeface="Consolas"/>
              </a:rPr>
              <a:t>InfraDocs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277295" y="6355080"/>
            <a:ext cx="6400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1100" b="0">
                <a:solidFill>
                  <a:srgbClr val="71717A"/>
                </a:solidFill>
                <a:latin typeface="Consolas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4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4A2AC7"/>
                </a:solidFill>
                <a:latin typeface="Consolas"/>
              </a:rPr>
              <a:t>FAQ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85800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>
                <a:solidFill>
                  <a:srgbClr val="18181B"/>
                </a:solidFill>
                <a:latin typeface="맑은 고딕"/>
              </a:rPr>
              <a:t>가장 많이 받는 질문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874519"/>
            <a:ext cx="10881360" cy="13258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039111"/>
            <a:ext cx="103327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>
                <a:solidFill>
                  <a:srgbClr val="18181B"/>
                </a:solidFill>
                <a:latin typeface="맑은 고딕"/>
              </a:rPr>
              <a:t>Q.  중고 부품이 조달 감사에서 문제되지 않나요?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468879"/>
            <a:ext cx="103327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sz="1250" b="0">
                <a:solidFill>
                  <a:srgbClr val="71717A"/>
                </a:solidFill>
                <a:latin typeface="맑은 고딕"/>
              </a:rPr>
              <a:t>A.  장비 소유권이 저희에게 있어 기관 자산 목록에 안 잡힙니다. 물품 매입이 아닌 용역 계약이라 리스크 자체가 없습니다.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3355847"/>
            <a:ext cx="10881360" cy="13258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3520439"/>
            <a:ext cx="103327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>
                <a:solidFill>
                  <a:srgbClr val="18181B"/>
                </a:solidFill>
                <a:latin typeface="맑은 고딕"/>
              </a:rPr>
              <a:t>Q.  기존 문서 색인에 시간이 얼마나 걸리나요?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3950207"/>
            <a:ext cx="103327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sz="1250" b="0">
                <a:solidFill>
                  <a:srgbClr val="71717A"/>
                </a:solidFill>
                <a:latin typeface="맑은 고딕"/>
              </a:rPr>
              <a:t>A.  10만 페이지 기준 약 2~3일 배치 처리로 완료됩니다. 이후 신규 문서는 자동 증분 색인됩니다.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837175"/>
            <a:ext cx="10881360" cy="13258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5001767"/>
            <a:ext cx="103327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>
                <a:solidFill>
                  <a:srgbClr val="18181B"/>
                </a:solidFill>
                <a:latin typeface="맑은 고딕"/>
              </a:rPr>
              <a:t>Q.  기존 전자결재 시스템과 연동되나요?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5431535"/>
            <a:ext cx="103327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sz="1250" b="0">
                <a:solidFill>
                  <a:srgbClr val="71717A"/>
                </a:solidFill>
                <a:latin typeface="맑은 고딕"/>
              </a:rPr>
              <a:t>A.  REST API 2개(업로드/검색)만 호출하면 됩니다. 별도 미들웨어 없이 붙습니다.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6355080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71717A"/>
                </a:solidFill>
                <a:latin typeface="Consolas"/>
              </a:rPr>
              <a:t>InfraDocs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77295" y="6355080"/>
            <a:ext cx="6400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1100" b="0">
                <a:solidFill>
                  <a:srgbClr val="71717A"/>
                </a:solidFill>
                <a:latin typeface="Consolas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14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37744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>
                <a:solidFill>
                  <a:srgbClr val="FFFFFF"/>
                </a:solidFill>
                <a:latin typeface="맑은 고딕"/>
              </a:rPr>
              <a:t>지금 도입 상담을 시작하세요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3246120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B8A8F5"/>
                </a:solidFill>
                <a:latin typeface="맑은 고딕"/>
              </a:rPr>
              <a:t>귀 기관의 문서 규모와 감사 요구사항에 맞춘 맞춤형 제안서를 준비해드립니다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4206240"/>
            <a:ext cx="2286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8A8A99"/>
                </a:solidFill>
                <a:latin typeface="Consolas"/>
              </a:rPr>
              <a:t>라이브 데모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08960" y="4206240"/>
            <a:ext cx="6400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FFFFFF"/>
                </a:solidFill>
                <a:latin typeface="맑은 고딕"/>
              </a:rPr>
              <a:t>infradocs-demo.this-is-demo.xyz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4773168"/>
            <a:ext cx="2286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8A8A99"/>
                </a:solidFill>
                <a:latin typeface="Consolas"/>
              </a:rPr>
              <a:t>소개 웹사이트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08960" y="4773168"/>
            <a:ext cx="6400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FFFFFF"/>
                </a:solidFill>
                <a:latin typeface="맑은 고딕"/>
              </a:rPr>
              <a:t>infradocs.this-is-demo.xyz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5340096"/>
            <a:ext cx="2286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8A8A99"/>
                </a:solidFill>
                <a:latin typeface="Consolas"/>
              </a:rPr>
              <a:t>담당자 문의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108960" y="5340096"/>
            <a:ext cx="6400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FFFFFF"/>
                </a:solidFill>
                <a:latin typeface="맑은 고딕"/>
              </a:rPr>
              <a:t>contact@infradocs.ai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77295" y="6355080"/>
            <a:ext cx="6400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1100" b="0">
                <a:solidFill>
                  <a:srgbClr val="71717A"/>
                </a:solidFill>
                <a:latin typeface="Consolas"/>
              </a:rPr>
              <a:t>15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